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4" r:id="rId3"/>
    <p:sldId id="260" r:id="rId4"/>
    <p:sldId id="262" r:id="rId5"/>
    <p:sldId id="266" r:id="rId6"/>
    <p:sldId id="272" r:id="rId7"/>
    <p:sldId id="264" r:id="rId8"/>
    <p:sldId id="263" r:id="rId9"/>
    <p:sldId id="267" r:id="rId10"/>
    <p:sldId id="275" r:id="rId11"/>
    <p:sldId id="278" r:id="rId12"/>
    <p:sldId id="268" r:id="rId13"/>
    <p:sldId id="279" r:id="rId14"/>
    <p:sldId id="259" r:id="rId15"/>
    <p:sldId id="271" r:id="rId16"/>
    <p:sldId id="270" r:id="rId17"/>
    <p:sldId id="258" r:id="rId18"/>
    <p:sldId id="273" r:id="rId19"/>
  </p:sldIdLst>
  <p:sldSz cx="9144000" cy="6858000" type="screen4x3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CFAA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4660"/>
  </p:normalViewPr>
  <p:slideViewPr>
    <p:cSldViewPr>
      <p:cViewPr>
        <p:scale>
          <a:sx n="78" d="100"/>
          <a:sy n="78" d="100"/>
        </p:scale>
        <p:origin x="-1290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4;&#1080;&#1084;&#1072;\Desktop\&#1063;&#1080;&#1089;&#1083;&#1077;&#1085;&#1085;&#1086;&#1089;&#1090;&#1100;%20&#1085;&#1072;&#1089;&#1077;&#1083;&#1077;&#1085;&#1080;&#110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4;&#1080;&#1084;&#1072;\Desktop\&#1044;&#1080;&#1072;&#1075;&#1088;&#1072;&#1084;&#1084;&#1072;%20&#1050;&#1072;&#1088;&#1072;&#1073;&#1072;&#1085;&#1077;&#1085;&#1082;&#1086;%202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567791887724913"/>
          <c:y val="0.12480000799081958"/>
          <c:w val="0.81415538399882659"/>
          <c:h val="0.71613354528337847"/>
        </c:manualLayout>
      </c:layout>
      <c:pie3DChart>
        <c:varyColors val="1"/>
        <c:ser>
          <c:idx val="0"/>
          <c:order val="0"/>
          <c:explosion val="17"/>
          <c:dLbls>
            <c:dLbl>
              <c:idx val="0"/>
              <c:layout>
                <c:manualLayout>
                  <c:x val="-0.1345260167712663"/>
                  <c:y val="0.22337709085065666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64779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7901241168585702E-2"/>
                  <c:y val="-2.06759443339960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3611849286657847E-2"/>
                  <c:y val="2.3070020819962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3711295198920588E-2"/>
                  <c:y val="5.9537076752085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0729373065944697E-2"/>
                  <c:y val="8.4057419263944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4516237437176772E-2"/>
                  <c:y val="0.10191787855543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6398375269600008E-3"/>
                  <c:y val="0.1086773218953992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6111503461796778E-2"/>
                  <c:y val="0.1003274212989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9.3236132325861018E-2"/>
                  <c:y val="9.356797795901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1442574262911856"/>
                  <c:y val="4.4520029429720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0.12133149813662858"/>
                  <c:y val="-1.5917346315805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'[Численность населения.xlsx]Лист8'!$A$2:$A$12</c:f>
              <c:strCache>
                <c:ptCount val="11"/>
                <c:pt idx="0">
                  <c:v>Русские</c:v>
                </c:pt>
                <c:pt idx="1">
                  <c:v>Мордва</c:v>
                </c:pt>
                <c:pt idx="2">
                  <c:v>Татары</c:v>
                </c:pt>
                <c:pt idx="3">
                  <c:v>Украинцы</c:v>
                </c:pt>
                <c:pt idx="4">
                  <c:v>Азербайджанцы</c:v>
                </c:pt>
                <c:pt idx="5">
                  <c:v>Чуваши</c:v>
                </c:pt>
                <c:pt idx="6">
                  <c:v>Цыгане</c:v>
                </c:pt>
                <c:pt idx="7">
                  <c:v>Армяне</c:v>
                </c:pt>
                <c:pt idx="8">
                  <c:v>Узбеки</c:v>
                </c:pt>
                <c:pt idx="9">
                  <c:v>Белорусы</c:v>
                </c:pt>
                <c:pt idx="10">
                  <c:v>Иные национальности</c:v>
                </c:pt>
              </c:strCache>
            </c:strRef>
          </c:cat>
          <c:val>
            <c:numRef>
              <c:f>'[Численность населения.xlsx]Лист8'!$B$2:$B$12</c:f>
              <c:numCache>
                <c:formatCode>General</c:formatCode>
                <c:ptCount val="11"/>
                <c:pt idx="0">
                  <c:v>65017</c:v>
                </c:pt>
                <c:pt idx="1">
                  <c:v>1207</c:v>
                </c:pt>
                <c:pt idx="2">
                  <c:v>1147</c:v>
                </c:pt>
                <c:pt idx="3">
                  <c:v>919</c:v>
                </c:pt>
                <c:pt idx="4">
                  <c:v>663</c:v>
                </c:pt>
                <c:pt idx="5">
                  <c:v>511</c:v>
                </c:pt>
                <c:pt idx="6">
                  <c:v>459</c:v>
                </c:pt>
                <c:pt idx="7">
                  <c:v>339</c:v>
                </c:pt>
                <c:pt idx="8">
                  <c:v>216</c:v>
                </c:pt>
                <c:pt idx="9">
                  <c:v>162</c:v>
                </c:pt>
                <c:pt idx="10">
                  <c:v>1504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l"/>
      <c:layout>
        <c:manualLayout>
          <c:xMode val="edge"/>
          <c:yMode val="edge"/>
          <c:x val="6.7368447854832137E-3"/>
          <c:y val="0.2470442155210951"/>
          <c:w val="0.22407766892439376"/>
          <c:h val="0.57711736427284799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Лист8!$B$2</c:f>
              <c:strCache>
                <c:ptCount val="1"/>
                <c:pt idx="0">
                  <c:v>Количество творческих коллективов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080318110185925E-3"/>
                  <c:y val="9.1954045181535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9.1954045181535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811274102508601E-7"/>
                  <c:y val="1.5325674196922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Лист8!$E$3:$E$7</c:f>
              <c:strCache>
                <c:ptCount val="5"/>
                <c:pt idx="0">
                  <c:v>2010 год </c:v>
                </c:pt>
                <c:pt idx="1">
                  <c:v>2013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Лист8!$B$3:$B$7</c:f>
              <c:numCache>
                <c:formatCode>General</c:formatCode>
                <c:ptCount val="5"/>
                <c:pt idx="0">
                  <c:v>6</c:v>
                </c:pt>
                <c:pt idx="1">
                  <c:v>9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Лист8!$C$2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6.1302696787690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1455943875691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1.226053935753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Лист8!$E$3:$E$7</c:f>
              <c:strCache>
                <c:ptCount val="5"/>
                <c:pt idx="0">
                  <c:v>2010 год </c:v>
                </c:pt>
                <c:pt idx="1">
                  <c:v>2013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Лист8!$C$3:$C$7</c:f>
              <c:numCache>
                <c:formatCode>General</c:formatCode>
                <c:ptCount val="5"/>
                <c:pt idx="0">
                  <c:v>56</c:v>
                </c:pt>
                <c:pt idx="1">
                  <c:v>67</c:v>
                </c:pt>
                <c:pt idx="2">
                  <c:v>95</c:v>
                </c:pt>
                <c:pt idx="3">
                  <c:v>120</c:v>
                </c:pt>
                <c:pt idx="4">
                  <c:v>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163712"/>
        <c:axId val="118181888"/>
      </c:barChart>
      <c:catAx>
        <c:axId val="11816371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181888"/>
        <c:crosses val="autoZero"/>
        <c:auto val="1"/>
        <c:lblAlgn val="ctr"/>
        <c:lblOffset val="100"/>
        <c:noMultiLvlLbl val="0"/>
      </c:catAx>
      <c:valAx>
        <c:axId val="1181818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163712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20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5615690769255794"/>
          <c:y val="0.30034839538722291"/>
          <c:w val="0.18779846580705187"/>
          <c:h val="0.46707515048122772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CAC535-6BB2-4A6D-946C-40E7470075E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32DBD6-F031-4413-988F-EAA1A3E64D69}">
      <dgm:prSet phldrT="[Текст]" custT="1"/>
      <dgm:spPr>
        <a:solidFill>
          <a:schemeClr val="accent2"/>
        </a:solidFill>
      </dgm:spPr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укрепление межнационального согласия, воспитание культуры межнационального общения, толерантности, дружбы и взаимопонимания между народами, проживающими в Самарской области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1BA4D5-D7FB-4963-A40B-88483188CB14}" type="parTrans" cxnId="{B4482C5F-77D7-4935-BB32-E6533FA60090}">
      <dgm:prSet/>
      <dgm:spPr/>
      <dgm:t>
        <a:bodyPr/>
        <a:lstStyle/>
        <a:p>
          <a:endParaRPr lang="ru-RU"/>
        </a:p>
      </dgm:t>
    </dgm:pt>
    <dgm:pt modelId="{78C5EC7C-1F00-41C0-83AC-96DED56AA18B}" type="sibTrans" cxnId="{B4482C5F-77D7-4935-BB32-E6533FA60090}">
      <dgm:prSet/>
      <dgm:spPr/>
      <dgm:t>
        <a:bodyPr/>
        <a:lstStyle/>
        <a:p>
          <a:endParaRPr lang="ru-RU"/>
        </a:p>
      </dgm:t>
    </dgm:pt>
    <dgm:pt modelId="{A33D1D79-F873-4F08-AF53-4909128753B9}">
      <dgm:prSet phldrT="[Текст]" phldr="1" custT="1"/>
      <dgm:spPr/>
      <dgm:t>
        <a:bodyPr/>
        <a:lstStyle/>
        <a:p>
          <a:pPr algn="l"/>
          <a:endParaRPr lang="ru-RU" sz="1600" dirty="0"/>
        </a:p>
      </dgm:t>
    </dgm:pt>
    <dgm:pt modelId="{F74DBDF2-660D-4253-AB7B-06CE73A8C50F}" type="parTrans" cxnId="{A2DC238E-7CB0-45FF-A96E-E1D98D54C16A}">
      <dgm:prSet/>
      <dgm:spPr/>
      <dgm:t>
        <a:bodyPr/>
        <a:lstStyle/>
        <a:p>
          <a:endParaRPr lang="ru-RU"/>
        </a:p>
      </dgm:t>
    </dgm:pt>
    <dgm:pt modelId="{2946ABEF-CCDE-49D0-9451-CD67D6E07424}" type="sibTrans" cxnId="{A2DC238E-7CB0-45FF-A96E-E1D98D54C16A}">
      <dgm:prSet/>
      <dgm:spPr/>
      <dgm:t>
        <a:bodyPr/>
        <a:lstStyle/>
        <a:p>
          <a:endParaRPr lang="ru-RU"/>
        </a:p>
      </dgm:t>
    </dgm:pt>
    <dgm:pt modelId="{AD288920-9B46-4721-B78B-3525CBE6C1A3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сохранение, популяризация и развитие национально-культурного наследия народов, проживающих в Самарской области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привлечение молодёжи к развитию национальной культуры, формирование интереса к культурам разных народов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укрепление культурно-творческих связей между национальными  объединениями Самарской области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8B10C5-E16C-4F12-8602-D4B7C38C0C46}" type="parTrans" cxnId="{6A203646-077B-48C2-AB51-D7D208C227E4}">
      <dgm:prSet/>
      <dgm:spPr/>
      <dgm:t>
        <a:bodyPr/>
        <a:lstStyle/>
        <a:p>
          <a:endParaRPr lang="ru-RU"/>
        </a:p>
      </dgm:t>
    </dgm:pt>
    <dgm:pt modelId="{56F72A4F-3921-4227-92DE-429A7213E338}" type="sibTrans" cxnId="{6A203646-077B-48C2-AB51-D7D208C227E4}">
      <dgm:prSet/>
      <dgm:spPr/>
      <dgm:t>
        <a:bodyPr/>
        <a:lstStyle/>
        <a:p>
          <a:endParaRPr lang="ru-RU"/>
        </a:p>
      </dgm:t>
    </dgm:pt>
    <dgm:pt modelId="{C5E7A4D4-70BC-458B-AF45-2EF1BC6D5C9C}">
      <dgm:prSet phldrT="[Текст]" phldr="1"/>
      <dgm:spPr/>
      <dgm:t>
        <a:bodyPr/>
        <a:lstStyle/>
        <a:p>
          <a:endParaRPr lang="ru-RU" dirty="0"/>
        </a:p>
      </dgm:t>
    </dgm:pt>
    <dgm:pt modelId="{ECE78F16-ECB9-48FD-8EFD-583E23D82AB6}" type="parTrans" cxnId="{85E3A680-7DB2-4371-93FD-E7CAF11D6E30}">
      <dgm:prSet/>
      <dgm:spPr/>
      <dgm:t>
        <a:bodyPr/>
        <a:lstStyle/>
        <a:p>
          <a:endParaRPr lang="ru-RU"/>
        </a:p>
      </dgm:t>
    </dgm:pt>
    <dgm:pt modelId="{2BCF3E4C-BB87-4EF1-8202-F1E93D9AE147}" type="sibTrans" cxnId="{85E3A680-7DB2-4371-93FD-E7CAF11D6E30}">
      <dgm:prSet/>
      <dgm:spPr/>
      <dgm:t>
        <a:bodyPr/>
        <a:lstStyle/>
        <a:p>
          <a:endParaRPr lang="ru-RU"/>
        </a:p>
      </dgm:t>
    </dgm:pt>
    <dgm:pt modelId="{FBAE6B71-BEE4-4687-B337-314E4B93090C}" type="pres">
      <dgm:prSet presAssocID="{C7CAC535-6BB2-4A6D-946C-40E7470075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63BE7D-FC5E-40DF-914C-0D979781CDA8}" type="pres">
      <dgm:prSet presAssocID="{3532DBD6-F031-4413-988F-EAA1A3E64D69}" presName="node" presStyleLbl="node1" presStyleIdx="0" presStyleCnt="2" custScaleX="171163" custScaleY="27014" custLinFactNeighborX="190" custLinFactNeighborY="-15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06500-6B8B-45F5-B810-15099BEDC3CC}" type="pres">
      <dgm:prSet presAssocID="{78C5EC7C-1F00-41C0-83AC-96DED56AA18B}" presName="sibTrans" presStyleCnt="0"/>
      <dgm:spPr/>
    </dgm:pt>
    <dgm:pt modelId="{0EFC519B-AAE6-4548-BCC0-A44FAE1CA0AB}" type="pres">
      <dgm:prSet presAssocID="{AD288920-9B46-4721-B78B-3525CBE6C1A3}" presName="node" presStyleLbl="node1" presStyleIdx="1" presStyleCnt="2" custScaleX="140841" custScaleY="73400" custLinFactNeighborX="190" custLinFactNeighborY="-9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3A680-7DB2-4371-93FD-E7CAF11D6E30}" srcId="{AD288920-9B46-4721-B78B-3525CBE6C1A3}" destId="{C5E7A4D4-70BC-458B-AF45-2EF1BC6D5C9C}" srcOrd="0" destOrd="0" parTransId="{ECE78F16-ECB9-48FD-8EFD-583E23D82AB6}" sibTransId="{2BCF3E4C-BB87-4EF1-8202-F1E93D9AE147}"/>
    <dgm:cxn modelId="{A2DC238E-7CB0-45FF-A96E-E1D98D54C16A}" srcId="{3532DBD6-F031-4413-988F-EAA1A3E64D69}" destId="{A33D1D79-F873-4F08-AF53-4909128753B9}" srcOrd="0" destOrd="0" parTransId="{F74DBDF2-660D-4253-AB7B-06CE73A8C50F}" sibTransId="{2946ABEF-CCDE-49D0-9451-CD67D6E07424}"/>
    <dgm:cxn modelId="{389337BE-EDAB-4D07-A7CD-8B58FCF2BC67}" type="presOf" srcId="{AD288920-9B46-4721-B78B-3525CBE6C1A3}" destId="{0EFC519B-AAE6-4548-BCC0-A44FAE1CA0AB}" srcOrd="0" destOrd="0" presId="urn:microsoft.com/office/officeart/2005/8/layout/default"/>
    <dgm:cxn modelId="{1B69764D-9378-476C-BC63-9D56326B52EF}" type="presOf" srcId="{C5E7A4D4-70BC-458B-AF45-2EF1BC6D5C9C}" destId="{0EFC519B-AAE6-4548-BCC0-A44FAE1CA0AB}" srcOrd="0" destOrd="1" presId="urn:microsoft.com/office/officeart/2005/8/layout/default"/>
    <dgm:cxn modelId="{04DD658B-2133-42E2-9840-B9198A1E9E3E}" type="presOf" srcId="{C7CAC535-6BB2-4A6D-946C-40E7470075E9}" destId="{FBAE6B71-BEE4-4687-B337-314E4B93090C}" srcOrd="0" destOrd="0" presId="urn:microsoft.com/office/officeart/2005/8/layout/default"/>
    <dgm:cxn modelId="{6A203646-077B-48C2-AB51-D7D208C227E4}" srcId="{C7CAC535-6BB2-4A6D-946C-40E7470075E9}" destId="{AD288920-9B46-4721-B78B-3525CBE6C1A3}" srcOrd="1" destOrd="0" parTransId="{638B10C5-E16C-4F12-8602-D4B7C38C0C46}" sibTransId="{56F72A4F-3921-4227-92DE-429A7213E338}"/>
    <dgm:cxn modelId="{9BBC0345-D976-4253-A9C5-12B38A6AC87E}" type="presOf" srcId="{A33D1D79-F873-4F08-AF53-4909128753B9}" destId="{2C63BE7D-FC5E-40DF-914C-0D979781CDA8}" srcOrd="0" destOrd="1" presId="urn:microsoft.com/office/officeart/2005/8/layout/default"/>
    <dgm:cxn modelId="{B4482C5F-77D7-4935-BB32-E6533FA60090}" srcId="{C7CAC535-6BB2-4A6D-946C-40E7470075E9}" destId="{3532DBD6-F031-4413-988F-EAA1A3E64D69}" srcOrd="0" destOrd="0" parTransId="{7E1BA4D5-D7FB-4963-A40B-88483188CB14}" sibTransId="{78C5EC7C-1F00-41C0-83AC-96DED56AA18B}"/>
    <dgm:cxn modelId="{7C7D2314-4774-46BF-82C9-2C589986D926}" type="presOf" srcId="{3532DBD6-F031-4413-988F-EAA1A3E64D69}" destId="{2C63BE7D-FC5E-40DF-914C-0D979781CDA8}" srcOrd="0" destOrd="0" presId="urn:microsoft.com/office/officeart/2005/8/layout/default"/>
    <dgm:cxn modelId="{3B295829-8C19-47D9-84F8-5DF8A8A46A4F}" type="presParOf" srcId="{FBAE6B71-BEE4-4687-B337-314E4B93090C}" destId="{2C63BE7D-FC5E-40DF-914C-0D979781CDA8}" srcOrd="0" destOrd="0" presId="urn:microsoft.com/office/officeart/2005/8/layout/default"/>
    <dgm:cxn modelId="{D171DBBE-3C04-48B0-9E1D-60D653DD369F}" type="presParOf" srcId="{FBAE6B71-BEE4-4687-B337-314E4B93090C}" destId="{4E206500-6B8B-45F5-B810-15099BEDC3CC}" srcOrd="1" destOrd="0" presId="urn:microsoft.com/office/officeart/2005/8/layout/default"/>
    <dgm:cxn modelId="{B4E5D404-1CD6-43FA-9305-79DCABB3696E}" type="presParOf" srcId="{FBAE6B71-BEE4-4687-B337-314E4B93090C}" destId="{0EFC519B-AAE6-4548-BCC0-A44FAE1CA0A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3BE7D-FC5E-40DF-914C-0D979781CDA8}">
      <dsp:nvSpPr>
        <dsp:cNvPr id="0" name=""/>
        <dsp:cNvSpPr/>
      </dsp:nvSpPr>
      <dsp:spPr>
        <a:xfrm>
          <a:off x="3578" y="547273"/>
          <a:ext cx="8226021" cy="778968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укрепление межнационального согласия, воспитание культуры межнационального общения, толерантности, дружбы и взаимопонимания между народами, проживающими в Самарской области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3578" y="547273"/>
        <a:ext cx="8226021" cy="778968"/>
      </dsp:txXfrm>
    </dsp:sp>
    <dsp:sp modelId="{0EFC519B-AAE6-4548-BCC0-A44FAE1CA0AB}">
      <dsp:nvSpPr>
        <dsp:cNvPr id="0" name=""/>
        <dsp:cNvSpPr/>
      </dsp:nvSpPr>
      <dsp:spPr>
        <a:xfrm>
          <a:off x="739551" y="1987436"/>
          <a:ext cx="6768759" cy="2116543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сохранение, популяризация и развитие национально-культурного наследия народов, проживающих в Самарской области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привлечение молодёжи к развитию национальной культуры, формирование интереса к культурам разных народов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укрепление культурно-творческих связей между национальными  объединениями Самарской области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>
        <a:off x="739551" y="1987436"/>
        <a:ext cx="6768759" cy="2116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fld id="{51375F7A-412F-45D4-B210-D5CD0B8B1194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7956"/>
            <a:ext cx="2918831" cy="489982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07956"/>
            <a:ext cx="2918831" cy="489982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fld id="{9F32F127-2B32-411E-A800-55265C694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291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fld id="{F6321532-16D2-4169-A060-D37B265B51D7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77" tIns="44988" rIns="89977" bIns="4498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89977" tIns="44988" rIns="89977" bIns="4498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89982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89982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fld id="{4E42F69A-D014-4F90-9BF6-52F386C44F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393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2F69A-D014-4F90-9BF6-52F386C44F3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15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2F69A-D014-4F90-9BF6-52F386C44F3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05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2F69A-D014-4F90-9BF6-52F386C44F3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27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6C03-EF95-4C3B-AE90-6B2D020CA3B5}" type="datetime1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3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5E12-BEB5-4465-A328-C03B7DF40EE6}" type="datetime1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04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BC03-69B7-481D-93E5-6DEC39E6AC66}" type="datetime1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47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4E5B-8734-4D36-92F5-54E18187C42C}" type="datetime1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3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3D3B-7590-450E-A12D-275DB50A10CC}" type="datetime1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0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B33E7-B361-4349-9E4F-316FB5B9C7C6}" type="datetime1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11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AB6D-3DB1-4296-8B29-CFBDC61E75E4}" type="datetime1">
              <a:rPr lang="ru-RU" smtClean="0"/>
              <a:t>19.08.2020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0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B990-CAAF-46DB-9BC1-99F06559FBF1}" type="datetime1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2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0341-BAF0-4A82-9499-914698F74C73}" type="datetime1">
              <a:rPr lang="ru-RU" smtClean="0"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44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29CE-7150-4EE1-9A6E-1CED893AFB53}" type="datetime1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73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28B5-7F3D-477D-AA05-50B75EA17EA8}" type="datetime1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1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DA7FE-34F7-4F9C-BD62-977F66A66E7C}" type="datetime1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7D149-79F8-48E1-87EC-D75D2F601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75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microsoft.com/office/2007/relationships/hdphoto" Target="../media/hdphoto9.wdp"/><Relationship Id="rId4" Type="http://schemas.openxmlformats.org/officeDocument/2006/relationships/image" Target="../media/image28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1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6.wdp"/><Relationship Id="rId4" Type="http://schemas.openxmlformats.org/officeDocument/2006/relationships/image" Target="../media/image16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Елена\Desktop\Без имени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6647" r="12660" b="2616"/>
          <a:stretch/>
        </p:blipFill>
        <p:spPr bwMode="auto">
          <a:xfrm>
            <a:off x="-1" y="0"/>
            <a:ext cx="9157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57" y="1628800"/>
            <a:ext cx="9139443" cy="40318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Самарская область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Городской округ Чапаевск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«Укрепление межнационального мира и согласия, реализация иных мероприятий в сфере национальной политики на муниципальном уровне»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«Чапаевск – территория национально-культурных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традиций»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2020 год 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1</a:t>
            </a:fld>
            <a:endParaRPr lang="ru-RU"/>
          </a:p>
        </p:txBody>
      </p:sp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GerbCh-V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0765" y="-24394"/>
            <a:ext cx="1273175" cy="159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Данные\Desktop\2020\заседание совета МНО\2000px-Coat_of_arms_of_Samara_Oblast.svg_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4311"/>
            <a:ext cx="1432486" cy="15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" y="1004"/>
            <a:ext cx="9139443" cy="8357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Чапаевский филиал областной цыганской организации «Романо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Траё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(руководитель – Виктор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Карабаненко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10</a:t>
            </a:fld>
            <a:endParaRPr lang="ru-RU"/>
          </a:p>
        </p:txBody>
      </p:sp>
      <p:pic>
        <p:nvPicPr>
          <p:cNvPr id="5" name="Picture 2" descr="C:\Users\Оператор\Desktop\Презентация цыгане\Копия Озеленяем нашу школу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39552" y="548680"/>
            <a:ext cx="8372928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 descr="C:\Users\Лена\Desktop\silu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2269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2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Фестиваль В. </a:t>
            </a:r>
            <a:r>
              <a:rPr lang="ru-RU" alt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Карабаненко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посвященный Международному дню цыган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11</a:t>
            </a:fld>
            <a:endParaRPr lang="ru-RU"/>
          </a:p>
        </p:txBody>
      </p:sp>
      <p:pic>
        <p:nvPicPr>
          <p:cNvPr id="5" name="Picture 6" descr="C:\Users\Оператор\Desktop\Презентации\Презентация цыгане\IMG_60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 r="8774"/>
          <a:stretch>
            <a:fillRect/>
          </a:stretch>
        </p:blipFill>
        <p:spPr bwMode="auto">
          <a:xfrm>
            <a:off x="395536" y="717218"/>
            <a:ext cx="8610878" cy="53047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 descr="C:\Users\Лена\Desktop\silu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Карабаненко\Робер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34228" r="22009"/>
          <a:stretch/>
        </p:blipFill>
        <p:spPr bwMode="auto">
          <a:xfrm>
            <a:off x="412935" y="680476"/>
            <a:ext cx="2973129" cy="274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-1"/>
            <a:ext cx="9157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Фестиваль традиционно проходит во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Дворце культуры им. А.М.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Горького в рамках празднования Международного дня цыган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6" name="Picture 8" descr="F:\АРХИВ фото, афиш\АРХИВ\АРХИВ 2019\Апрель\Фотографии мероприятий\13 апреля Карабаненко\IMG_29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8" t="27661"/>
          <a:stretch/>
        </p:blipFill>
        <p:spPr bwMode="auto">
          <a:xfrm>
            <a:off x="230719" y="3921443"/>
            <a:ext cx="4296782" cy="215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3243" y="3429000"/>
            <a:ext cx="435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Дело Виктора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Карабаненко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продолжает его сын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Роберт Домбровский 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Карабаненко\вход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72558"/>
            <a:ext cx="5256584" cy="285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6332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12</a:t>
            </a:fld>
            <a:endParaRPr lang="ru-RU" dirty="0"/>
          </a:p>
        </p:txBody>
      </p:sp>
      <p:pic>
        <p:nvPicPr>
          <p:cNvPr id="7175" name="Picture 7" descr="F:\АРХИВ фото, афиш\АРХИВ\АРХИВ 2019\Апрель\Фотографии мероприятий\13 апреля Карабаненко\IMG_28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2" b="3984"/>
          <a:stretch/>
        </p:blipFill>
        <p:spPr bwMode="auto">
          <a:xfrm>
            <a:off x="4858189" y="3607938"/>
            <a:ext cx="4001475" cy="2215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2269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4270" y="528202"/>
            <a:ext cx="5338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ДК ИМ. А.М. ГОРЬКОГО </a:t>
            </a:r>
          </a:p>
          <a:p>
            <a:pPr algn="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ПРИВЕТСТВУЕТ УЧАСТНИКОВ ФЕСТИВАЛЯ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1728" y="3122987"/>
            <a:ext cx="2092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РОБЕРТ ДОМБРОВСКИЙ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8189" y="3607860"/>
            <a:ext cx="3217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ЦЫГАНСКИЙ АНСАМБЛЬ «КХАМОРО» 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ФЕСТИВАЛЕ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0719" y="3921443"/>
            <a:ext cx="3255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ЦЫГАНСКИЙ АНСАМБЛЬ «КХАМОРО», 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Р. ДОМБРОВСКИЙ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26" y="116632"/>
            <a:ext cx="8229600" cy="41805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проведения областного межнационального фестиваля </a:t>
            </a:r>
            <a:b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Виктора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Карабаненко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783955"/>
              </p:ext>
            </p:extLst>
          </p:nvPr>
        </p:nvGraphicFramePr>
        <p:xfrm>
          <a:off x="457200" y="765175"/>
          <a:ext cx="8229600" cy="5360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13</a:t>
            </a:fld>
            <a:endParaRPr lang="ru-RU"/>
          </a:p>
        </p:txBody>
      </p:sp>
      <p:pic>
        <p:nvPicPr>
          <p:cNvPr id="9" name="Picture 4" descr="C:\Users\Лена\Desktop\silue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2269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39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Рост основных показателей Областного межнационального фестиваля имени Виктора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Карабаненко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016746"/>
              </p:ext>
            </p:extLst>
          </p:nvPr>
        </p:nvGraphicFramePr>
        <p:xfrm>
          <a:off x="1418825" y="764704"/>
          <a:ext cx="6324601" cy="414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768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40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53" y="-1"/>
            <a:ext cx="9139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Поволжского межнационального фестиваля, посвященного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В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Карабаненко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АРХИВ фото, афиш\АРХИВ\АРХИВ 2018\Апрель\фотки\21.04.2018. Карабаненко\IMG_61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r="15302"/>
          <a:stretch/>
        </p:blipFill>
        <p:spPr bwMode="auto">
          <a:xfrm>
            <a:off x="251520" y="404664"/>
            <a:ext cx="4881197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АРХИВ фото, афиш\АРХИВ\АРХИВ 2019\Апрель\Фотографии мероприятий\13 апреля Карабаненко\IMG_3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885" y="3717032"/>
            <a:ext cx="3168352" cy="211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2269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АРХИВ фото, афиш\АРХИВ\АРХИВ 2018\Апрель\фотки\21.04.2018. Карабаненко\IMG_62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70" t="11426" r="3811"/>
          <a:stretch/>
        </p:blipFill>
        <p:spPr bwMode="auto">
          <a:xfrm>
            <a:off x="5292080" y="404664"/>
            <a:ext cx="3579963" cy="320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9329" y="-1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15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5384249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ФЕСТИВАЛЯ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2164" y="3328096"/>
            <a:ext cx="2233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ФЕСТИВАЛЯ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3729" y="5552268"/>
            <a:ext cx="2233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ФЕСТИВАЛЯ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53" y="-1"/>
            <a:ext cx="9139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Дневник Поволжского межнационального фестиваля, посвященного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Карабаненко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7" descr="F:\АРХИВ фото, афиш\АРХИВ\АРХИВ 2019\Апрель\Фотографии мероприятий\13 апреля Карабаненко\IMG_27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2" b="27847"/>
          <a:stretch/>
        </p:blipFill>
        <p:spPr bwMode="auto">
          <a:xfrm>
            <a:off x="268541" y="3645024"/>
            <a:ext cx="8625170" cy="247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2269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Карабаненко\IMG_61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15146" r="6841" b="6250"/>
          <a:stretch/>
        </p:blipFill>
        <p:spPr bwMode="auto">
          <a:xfrm>
            <a:off x="268541" y="476672"/>
            <a:ext cx="4136155" cy="278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АРХИВ фото, афиш\АРХИВ\АРХИВ 2019\Апрель\Фотографии мероприятий\13 апреля Карабаненко\IMG_27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60" y="476672"/>
            <a:ext cx="4131851" cy="278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6332" y="-1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16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" y="3356364"/>
            <a:ext cx="9157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РАБОТА ВЫСТАВОК И ИНТЕРАКТИВНЫХ ПЛОЩАДОК В РАМКАХ ФЕСТИВАЛЯ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394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о Фестивале в СМИ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t="8348" r="7913" b="4696"/>
          <a:stretch/>
        </p:blipFill>
        <p:spPr bwMode="auto">
          <a:xfrm>
            <a:off x="368658" y="385379"/>
            <a:ext cx="8424936" cy="4951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5843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17</a:t>
            </a:fld>
            <a:endParaRPr lang="ru-RU" dirty="0"/>
          </a:p>
        </p:txBody>
      </p:sp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Елена\Desktop\Без имени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6647" r="12660" b="2616"/>
          <a:stretch/>
        </p:blipFill>
        <p:spPr bwMode="auto">
          <a:xfrm>
            <a:off x="-1" y="0"/>
            <a:ext cx="9157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307" y="1988840"/>
            <a:ext cx="7632848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Будем рады приветствовать Вас 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наших фестивалях!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18</a:t>
            </a:fld>
            <a:endParaRPr lang="ru-RU"/>
          </a:p>
        </p:txBody>
      </p:sp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51" y="-31761"/>
            <a:ext cx="6045858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D149-79F8-48E1-87EC-D75D2F601F53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" y="0"/>
            <a:ext cx="473148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1835696" y="1844824"/>
            <a:ext cx="2952328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88024" y="1475492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г.о.Чапаевск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Самарская область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г.о.Чапаевск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01.01.2020 составила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71957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88024" y="1844824"/>
            <a:ext cx="280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C:\Users\Лена\Desktop\silu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9" y="5200338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69277"/>
            <a:ext cx="8661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Национальный состав городского округа Чапаевск Самарской области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790180"/>
              </p:ext>
            </p:extLst>
          </p:nvPr>
        </p:nvGraphicFramePr>
        <p:xfrm>
          <a:off x="759673" y="764704"/>
          <a:ext cx="7540622" cy="4637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81314" y="606868"/>
            <a:ext cx="5776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территории городского округа Чапаевск проживает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58 национальностей</a:t>
            </a:r>
            <a:endParaRPr lang="ru-RU" sz="1400" b="1" dirty="0"/>
          </a:p>
        </p:txBody>
      </p:sp>
      <p:pic>
        <p:nvPicPr>
          <p:cNvPr id="5122" name="Picture 2" descr="C:\Users\Елена\Desktop\апрп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6" t="24715"/>
          <a:stretch/>
        </p:blipFill>
        <p:spPr bwMode="auto">
          <a:xfrm>
            <a:off x="0" y="0"/>
            <a:ext cx="1478098" cy="38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5843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8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283" y="116632"/>
            <a:ext cx="9139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Структурное взаимодействие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вопросам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межнациональных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межконфессиональных отношений на территории городского округа Чапаевск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Елена\Desktop\апрпр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7242" r="31139" b="2229"/>
          <a:stretch/>
        </p:blipFill>
        <p:spPr bwMode="auto">
          <a:xfrm>
            <a:off x="3059832" y="0"/>
            <a:ext cx="6079611" cy="587727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4096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4</a:t>
            </a:fld>
            <a:endParaRPr lang="ru-RU" dirty="0"/>
          </a:p>
        </p:txBody>
      </p:sp>
      <p:pic>
        <p:nvPicPr>
          <p:cNvPr id="3" name="Picture 3" descr="C:\Users\Дима\Desktop\c_tv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8" y="520107"/>
            <a:ext cx="7227715" cy="536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3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8413" y="98625"/>
            <a:ext cx="8311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Общественная организация Русский Культурно-Просветительный Центр «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НАСЛЕДИЕ»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Чапаевск Самарской области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User\Downloads\ркпц4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2" t="4533" r="9217"/>
          <a:stretch/>
        </p:blipFill>
        <p:spPr bwMode="auto">
          <a:xfrm>
            <a:off x="584589" y="2708920"/>
            <a:ext cx="2304256" cy="278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4787" y="3394286"/>
            <a:ext cx="59046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Общественная организация Русский Культурно-Просветительный Центр «НАСЛЕДИЕ»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Чапаевск.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	Приоритетные направления в работе: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культурно-просветительная деятельность, призванная информировать население в вопросах нашей истории, культуры, законодательства и межнациональных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отношений;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социальная работа, направленная на снижение социальной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напряженности;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активное участие в общественно-политической жизни города и губернии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User\Downloads\ркпц2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t="16251" b="11632"/>
          <a:stretch/>
        </p:blipFill>
        <p:spPr bwMode="auto">
          <a:xfrm>
            <a:off x="4283968" y="683400"/>
            <a:ext cx="4224761" cy="260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35006" y="1052736"/>
            <a:ext cx="304247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Для ОО РКПЦ «Наследие» значимым является совместный проект телепередач областного телевидения «ГУБЕРНИЯ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рассказывающи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об особенностях народов, проживающих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 Чапаевск и других населённых пунктах Самарской области. </a:t>
            </a:r>
          </a:p>
        </p:txBody>
      </p:sp>
      <p:pic>
        <p:nvPicPr>
          <p:cNvPr id="15" name="Рисунок 14" descr="\\Microsoft-pc\мои документы\Для Гаврилова\Герб РКПЦ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69" y1="44691" x2="18569" y2="44691"/>
                        <a14:foregroundMark x1="29180" y1="31141" x2="29180" y2="31141"/>
                        <a14:foregroundMark x1="45659" y1="27179" x2="45659" y2="27179"/>
                        <a14:foregroundMark x1="50161" y1="25911" x2="50161" y2="25911"/>
                        <a14:foregroundMark x1="73392" y1="41363" x2="73392" y2="41363"/>
                        <a14:foregroundMark x1="60772" y1="57052" x2="60772" y2="57052"/>
                        <a14:foregroundMark x1="43408" y1="60539" x2="43408" y2="60539"/>
                        <a14:foregroundMark x1="73714" y1="68384" x2="73714" y2="68384"/>
                        <a14:foregroundMark x1="87219" y1="60539" x2="87219" y2="60539"/>
                        <a14:foregroundMark x1="82235" y1="27813" x2="82235" y2="27813"/>
                        <a14:foregroundMark x1="83842" y1="27179" x2="83842" y2="27179"/>
                        <a14:foregroundMark x1="15032" y1="27655" x2="15032" y2="27655"/>
                        <a14:foregroundMark x1="38103" y1="14184" x2="38103" y2="14184"/>
                        <a14:foregroundMark x1="56913" y1="15769" x2="56913" y2="15769"/>
                        <a14:foregroundMark x1="58842" y1="38035" x2="58842" y2="38035"/>
                        <a14:foregroundMark x1="40354" y1="38669" x2="40354" y2="38669"/>
                        <a14:foregroundMark x1="88023" y1="67591" x2="88023" y2="67591"/>
                        <a14:foregroundMark x1="13907" y1="61173" x2="13907" y2="61173"/>
                        <a14:foregroundMark x1="41961" y1="96038" x2="41961" y2="96038"/>
                        <a14:foregroundMark x1="23553" y1="37559" x2="23553" y2="37559"/>
                        <a14:backgroundMark x1="3376" y1="48336" x2="3376" y2="48336"/>
                        <a14:backgroundMark x1="12379" y1="29239" x2="12379" y2="29239"/>
                        <a14:backgroundMark x1="37058" y1="22742" x2="37058" y2="22742"/>
                        <a14:backgroundMark x1="63424" y1="22108" x2="63424" y2="22108"/>
                        <a14:backgroundMark x1="87540" y1="27971" x2="87540" y2="27971"/>
                        <a14:backgroundMark x1="43730" y1="88273" x2="43730" y2="88273"/>
                        <a14:backgroundMark x1="44855" y1="93185" x2="44855" y2="93185"/>
                        <a14:backgroundMark x1="47749" y1="84548" x2="47749" y2="84548"/>
                        <a14:backgroundMark x1="56270" y1="93344" x2="56270" y2="93344"/>
                        <a14:backgroundMark x1="58842" y1="88114" x2="58842" y2="88114"/>
                        <a14:backgroundMark x1="54823" y1="84865" x2="54823" y2="84865"/>
                        <a14:backgroundMark x1="51447" y1="81696" x2="51447" y2="81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6" y="44624"/>
            <a:ext cx="840105" cy="852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00765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5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86897" y="4509120"/>
            <a:ext cx="2301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ОО РКПЦ «НАСЛЕДИЕ» С ПРЕДСТАВИТЕЛЯМИ УЗБЕКСКОЙ ДИАСПОРЫ   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2623290"/>
            <a:ext cx="422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 РКПЦ «НАСЛЕДИЕ» НА ПРАЗДНОВАНИИ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ДНЯ ДРУЖБЫ НАРОДОВ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САМАРСКОЙ ОБЛАСТИ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Елена\Desktop\апрпр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7242" r="31139" b="2229"/>
          <a:stretch/>
        </p:blipFill>
        <p:spPr bwMode="auto">
          <a:xfrm>
            <a:off x="3059832" y="0"/>
            <a:ext cx="6079611" cy="587727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30081"/>
            <a:ext cx="9139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работы с молодёжью по формированию межнациональной терпимости, дружбы, добрососедства и профилактике экстремизма и терроризма  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00765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6</a:t>
            </a:fld>
            <a:endParaRPr lang="ru-RU" dirty="0"/>
          </a:p>
        </p:txBody>
      </p:sp>
      <p:pic>
        <p:nvPicPr>
          <p:cNvPr id="1028" name="Picture 4" descr="C:\Users\Дима\Desktop\Нац-ть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33"/>
          <a:stretch/>
        </p:blipFill>
        <p:spPr bwMode="auto">
          <a:xfrm>
            <a:off x="64553" y="714856"/>
            <a:ext cx="4889934" cy="295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има\Desktop\Тол-т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69479"/>
            <a:ext cx="4776400" cy="318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1215" y="986096"/>
            <a:ext cx="35327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Серия брифингов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для подростков и молодежи «Сила толерантности», 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Экстремизм и терроризм – проблема современности»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7" y="4149080"/>
            <a:ext cx="413539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Приглашённые гости брифингов –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представители силовых структур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(Отдел МВД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России по г. Чапаевску, Отдел УФСБ России по Самарской области в г. Чапаевск, Прокуратура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г. Чапаевска)   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69" y="709097"/>
            <a:ext cx="4431854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БРИФИНГ С ПРЕДСТАВИТЕЛЕМ СИЛОВЫХ СТРУКТУР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8948" y="2457984"/>
            <a:ext cx="3680495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БРИФИНГ ДЛЯ ПОДРОСТКОВ И МОЛОДЕЖИ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«СИЛА ТОЛЕРАНТНОСТИ»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94" y="3462708"/>
            <a:ext cx="418946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125364"/>
            <a:ext cx="9139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 работа Краеведческого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музея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8" r="22206"/>
          <a:stretch/>
        </p:blipFill>
        <p:spPr>
          <a:xfrm>
            <a:off x="179512" y="1605044"/>
            <a:ext cx="3343645" cy="240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Елена\Downloads\лене временн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93" y="3805009"/>
            <a:ext cx="1971803" cy="245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9534"/>
            <a:ext cx="4551973" cy="2941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15043" y="813866"/>
            <a:ext cx="3600399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СП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«Краеведческий музей»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реализует программу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«Фестиваль народов Поволжья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70219" y="4601667"/>
            <a:ext cx="17765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ВЫСТАВКА  ИЗ ЦИКЛА «КОСТЮМЫ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НАРОДОВ ПОВОЛЖЬЯ»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439535"/>
            <a:ext cx="4551973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МЕРОПРИЯТИЕ ИЗ ЦИКЛА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«ТРАДИЦИИ И ОБРЯДЫ НАРОДОВ ПОВОЛЖЬЯ»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2219" y="3604954"/>
            <a:ext cx="2620938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МЕРОПРИЯТИЕ ИЗ ЦИКЛА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«ПРОМЫСЛЫ НАРОДОВ ПОВОЛЖЬЯ»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22918" y="3462708"/>
            <a:ext cx="2664297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ВЫСТАВКА ИЗ ЦИКЛА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«ЭТНОКУЛЬТУРНАЯ МОЗАИКА»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39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Культурно-массовые мероприятия, направленные на формирование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толерантной межнациональной городской среды 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F:\АРХИВ фото, афиш\АРХИВ\архив 2015\ИЮНЬ\12день России\IMG_94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14690" r="1781" b="11290"/>
          <a:stretch/>
        </p:blipFill>
        <p:spPr bwMode="auto">
          <a:xfrm>
            <a:off x="107504" y="3561983"/>
            <a:ext cx="4320480" cy="2411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РХИВ\АРХИВ 2018\Сентябрь\Фотографии мероприятий\15  сентября Матрешка\IMG_81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" r="3110" b="1800"/>
          <a:stretch/>
        </p:blipFill>
        <p:spPr bwMode="auto">
          <a:xfrm>
            <a:off x="5609026" y="861249"/>
            <a:ext cx="3476379" cy="2336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АРХИВ фото, афиш\ГУБЕРЫ\губер14\губер 2014\IMG_7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b="11492"/>
          <a:stretch/>
        </p:blipFill>
        <p:spPr bwMode="auto">
          <a:xfrm>
            <a:off x="4589102" y="3494419"/>
            <a:ext cx="4496303" cy="24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22776" r="5195" b="11770"/>
          <a:stretch/>
        </p:blipFill>
        <p:spPr>
          <a:xfrm>
            <a:off x="81788" y="831195"/>
            <a:ext cx="535430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89102" y="3589994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НАРОДНОГО ЕДИНСТВА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408" y="3630825"/>
            <a:ext cx="128124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РОССИИ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24096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2408" y="831195"/>
            <a:ext cx="4791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МЕЖНАЦИОНАЛЬНЫЙ ФЕСТИВАЛЬ ИМ. В. КАРАБАНЕНКО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9946" y="831195"/>
            <a:ext cx="2425921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ГОРОДСКОЙ ФЕСТИВАЛЬ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"ЧАПАЕВСКАЯ МАТРЕШКА"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53" y="153887"/>
            <a:ext cx="9139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Областной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межнациональный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фестиваль имени Виктора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Карабаненко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Лена\Desktop\silu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5185943"/>
            <a:ext cx="9153139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Карабаненко\по слоя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9659"/>
            <a:ext cx="4896544" cy="346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Без имени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r="24304"/>
          <a:stretch/>
        </p:blipFill>
        <p:spPr bwMode="auto">
          <a:xfrm>
            <a:off x="179513" y="620688"/>
            <a:ext cx="4599522" cy="432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31990" y="3861048"/>
            <a:ext cx="43765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Фестиваль проводится с 2010 года в память об общественном деятеле, председателе чапаевской городской цыганской общественной организации «Романо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Траё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», первом президенте Межнационального общественного центра Чапаевска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Викторе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Карабаненко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4096" y="0"/>
            <a:ext cx="2133600" cy="365125"/>
          </a:xfrm>
        </p:spPr>
        <p:txBody>
          <a:bodyPr/>
          <a:lstStyle/>
          <a:p>
            <a:fld id="{55A7D149-79F8-48E1-87EC-D75D2F601F53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4874" y="4641976"/>
            <a:ext cx="2063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ВИКТОР КАРАБАНЕНКО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586</Words>
  <Application>Microsoft Office PowerPoint</Application>
  <PresentationFormat>Экран (4:3)</PresentationFormat>
  <Paragraphs>125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Чапаевский филиал областной цыганской организации «Романо Траё»  (руководитель – Виктор Карабаненко) </vt:lpstr>
      <vt:lpstr>Фестиваль В. Карабаненко, посвященный Международному дню цыган  </vt:lpstr>
      <vt:lpstr>Презентация PowerPoint</vt:lpstr>
      <vt:lpstr>Цели и задачи проведения областного межнационального фестиваля  имени Виктора Карабаненко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Customer</dc:creator>
  <cp:lastModifiedBy>Екатерина В. Анисимова</cp:lastModifiedBy>
  <cp:revision>121</cp:revision>
  <cp:lastPrinted>2020-06-02T05:48:08Z</cp:lastPrinted>
  <dcterms:created xsi:type="dcterms:W3CDTF">2020-04-15T17:30:38Z</dcterms:created>
  <dcterms:modified xsi:type="dcterms:W3CDTF">2020-08-19T07:19:50Z</dcterms:modified>
</cp:coreProperties>
</file>